
<file path=[Content_Types].xml><?xml version="1.0" encoding="utf-8"?>
<Types xmlns="http://schemas.openxmlformats.org/package/2006/content-types">
  <Default ContentType="image/png" Extension="png"/>
  <Default ContentType="image/x-wmf" Extension="wmf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0" r:id="rId1"/>
  </p:sldMasterIdLst>
  <p:notesMasterIdLst>
    <p:notesMasterId r:id="rId6"/>
  </p:notesMasterIdLst>
  <p:handoutMasterIdLst>
    <p:handoutMasterId r:id="rId7"/>
  </p:handoutMasterIdLst>
  <p:sldIdLst>
    <p:sldId id="262" r:id="rId2"/>
    <p:sldId id="265" r:id="rId3"/>
    <p:sldId id="264" r:id="rId4"/>
    <p:sldId id="263" r:id="rId5"/>
  </p:sldIdLst>
  <p:sldSz cx="9144000" cy="6858000" type="screen4x3"/>
  <p:notesSz cx="6669088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 userDrawn="1">
          <p15:clr>
            <a:srgbClr val="A4A3A4"/>
          </p15:clr>
        </p15:guide>
        <p15:guide id="2" orient="horz" pos="38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10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3D1F"/>
    <a:srgbClr val="207288"/>
    <a:srgbClr val="86AA6D"/>
    <a:srgbClr val="EBA432"/>
    <a:srgbClr val="DB494C"/>
    <a:srgbClr val="46B5D3"/>
    <a:srgbClr val="34393C"/>
    <a:srgbClr val="84E7F4"/>
    <a:srgbClr val="C80F0F"/>
    <a:srgbClr val="6E6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2639" autoAdjust="0"/>
  </p:normalViewPr>
  <p:slideViewPr>
    <p:cSldViewPr snapToGrid="0">
      <p:cViewPr varScale="1">
        <p:scale>
          <a:sx n="70" d="100"/>
          <a:sy n="70" d="100"/>
        </p:scale>
        <p:origin x="348" y="78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24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5" tIns="45128" rIns="90255" bIns="4512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1" y="0"/>
            <a:ext cx="2889938" cy="49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5" tIns="45128" rIns="90255" bIns="4512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161"/>
            <a:ext cx="2889938" cy="49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5" tIns="45128" rIns="90255" bIns="4512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1" y="9423161"/>
            <a:ext cx="2889938" cy="49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5" tIns="45128" rIns="90255" bIns="4512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5" tIns="45128" rIns="90255" bIns="4512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1" y="0"/>
            <a:ext cx="2889938" cy="49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5" tIns="45128" rIns="90255" bIns="4512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7762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1581"/>
            <a:ext cx="4890665" cy="446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5" tIns="45128" rIns="90255" bIns="45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161"/>
            <a:ext cx="2889938" cy="49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5" tIns="45128" rIns="90255" bIns="4512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1" y="9423161"/>
            <a:ext cx="2889938" cy="49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5" tIns="45128" rIns="90255" bIns="4512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24.03.2017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2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657623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"/>
            <a:ext cx="9144000" cy="63398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46527CA-0B37-496A-8DDE-5CEC59C7DAB5}" type="datetimeFigureOut">
              <a:rPr lang="de-DE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24.03.2017</a:t>
            </a:fld>
            <a:endParaRPr lang="de-DE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019A5D6-A504-427D-B04F-34187A055807}" type="slidenum">
              <a:rPr lang="de-DE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DE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9824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wmf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5.wmf" Type="http://schemas.openxmlformats.org/officeDocument/2006/relationships/image"/><Relationship Id="rId4" Target="../media/image4.pn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5169" y="594746"/>
            <a:ext cx="8412134" cy="902921"/>
          </a:xfrm>
        </p:spPr>
        <p:txBody>
          <a:bodyPr>
            <a:normAutofit fontScale="90000"/>
          </a:bodyPr>
          <a:lstStyle/>
          <a:p>
            <a:r>
              <a:rPr lang="en-ZA" sz="4800" b="1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DTF implementation</a:t>
            </a:r>
            <a:br>
              <a:rPr lang="en-ZA" sz="4800" b="1" dirty="0" smtClean="0">
                <a:solidFill>
                  <a:schemeClr val="accent1"/>
                </a:solidFill>
                <a:latin typeface="GillSans" panose="020B0602020204020204" pitchFamily="34" charset="0"/>
              </a:rPr>
            </a:br>
            <a:r>
              <a:rPr lang="en-ZA" sz="3600" b="1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Roles and responsibilities</a:t>
            </a:r>
            <a:r>
              <a:rPr lang="en-ZA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  <a:t/>
            </a:r>
            <a:br>
              <a:rPr lang="en-ZA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</a:br>
            <a:endParaRPr lang="en-ZA" sz="4800" b="1" dirty="0">
              <a:solidFill>
                <a:schemeClr val="tx1">
                  <a:lumMod val="50000"/>
                  <a:lumOff val="50000"/>
                </a:schemeClr>
              </a:solidFill>
              <a:latin typeface="GillSans" panose="020B0602020204020204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5169" y="2257431"/>
            <a:ext cx="1785738" cy="128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 descr="D:\GIZ Kenya\UBSUP\icons\wsp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2537" y="2421128"/>
            <a:ext cx="2595582" cy="265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089" y="1194918"/>
            <a:ext cx="3750831" cy="1871665"/>
          </a:xfrm>
          <a:prstGeom prst="rect">
            <a:avLst/>
          </a:prstGeom>
        </p:spPr>
      </p:pic>
      <p:pic>
        <p:nvPicPr>
          <p:cNvPr id="11" name="Picture 3" descr="D:\GIZ Kenya\UBSUP\icons\builder.wm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7322" y="4122777"/>
            <a:ext cx="1270199" cy="142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030907" y="3154227"/>
            <a:ext cx="1106552" cy="577115"/>
          </a:xfrm>
          <a:prstGeom prst="straightConnector1">
            <a:avLst/>
          </a:prstGeom>
          <a:ln w="57150">
            <a:solidFill>
              <a:srgbClr val="AC3D1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1905000" y="3352800"/>
            <a:ext cx="1118420" cy="574788"/>
          </a:xfrm>
          <a:prstGeom prst="straightConnector1">
            <a:avLst/>
          </a:prstGeom>
          <a:ln w="57150">
            <a:solidFill>
              <a:srgbClr val="2072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91893" y="5003120"/>
            <a:ext cx="1668409" cy="12698"/>
          </a:xfrm>
          <a:prstGeom prst="straightConnector1">
            <a:avLst/>
          </a:prstGeom>
          <a:ln w="57150">
            <a:solidFill>
              <a:srgbClr val="DB494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792610" y="3132115"/>
            <a:ext cx="421152" cy="1224270"/>
          </a:xfrm>
          <a:prstGeom prst="straightConnector1">
            <a:avLst/>
          </a:prstGeom>
          <a:ln w="57150">
            <a:solidFill>
              <a:srgbClr val="EBA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9130" y="2828084"/>
            <a:ext cx="868757" cy="1273558"/>
          </a:xfrm>
          <a:prstGeom prst="straightConnector1">
            <a:avLst/>
          </a:prstGeom>
          <a:ln w="57150">
            <a:solidFill>
              <a:srgbClr val="86AA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3209" y="3659266"/>
            <a:ext cx="1304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Water Services Trust Fund</a:t>
            </a:r>
            <a:endParaRPr lang="en-ZA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305431" y="5177882"/>
            <a:ext cx="1709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Water Services Provider</a:t>
            </a:r>
            <a:endParaRPr lang="en-ZA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213762" y="5620647"/>
            <a:ext cx="1709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Contractor</a:t>
            </a:r>
            <a:endParaRPr lang="en-ZA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504239" y="558809"/>
            <a:ext cx="1709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Decentralised Treatment Facility</a:t>
            </a:r>
            <a:endParaRPr lang="en-ZA" sz="1600" dirty="0"/>
          </a:p>
        </p:txBody>
      </p:sp>
      <p:sp>
        <p:nvSpPr>
          <p:cNvPr id="32" name="TextBox 31"/>
          <p:cNvSpPr txBox="1"/>
          <p:nvPr/>
        </p:nvSpPr>
        <p:spPr>
          <a:xfrm rot="1674323">
            <a:off x="2255865" y="3102365"/>
            <a:ext cx="151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dirty="0" smtClean="0">
                <a:solidFill>
                  <a:srgbClr val="AC3D1F"/>
                </a:solidFill>
              </a:rPr>
              <a:t>Funds</a:t>
            </a:r>
            <a:endParaRPr lang="en-ZA" sz="1800" dirty="0">
              <a:solidFill>
                <a:srgbClr val="AC3D1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674323">
            <a:off x="1838863" y="3852642"/>
            <a:ext cx="151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dirty="0" smtClean="0">
                <a:solidFill>
                  <a:srgbClr val="207288"/>
                </a:solidFill>
              </a:rPr>
              <a:t>Reports</a:t>
            </a:r>
            <a:endParaRPr lang="en-ZA" sz="1800" dirty="0">
              <a:solidFill>
                <a:srgbClr val="207288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45353" y="5053918"/>
            <a:ext cx="1514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dirty="0" smtClean="0">
                <a:solidFill>
                  <a:srgbClr val="DB494C"/>
                </a:solidFill>
              </a:rPr>
              <a:t>Contracts and supervises</a:t>
            </a:r>
            <a:endParaRPr lang="en-ZA" sz="1800" dirty="0">
              <a:solidFill>
                <a:srgbClr val="DB494C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89057" y="3280197"/>
            <a:ext cx="151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dirty="0" smtClean="0">
                <a:solidFill>
                  <a:srgbClr val="EBA432"/>
                </a:solidFill>
              </a:rPr>
              <a:t>Constructs</a:t>
            </a:r>
            <a:endParaRPr lang="en-ZA" sz="1800" dirty="0">
              <a:solidFill>
                <a:srgbClr val="EBA43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42938" y="2881917"/>
            <a:ext cx="151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dirty="0" smtClean="0">
                <a:solidFill>
                  <a:srgbClr val="86AA6D"/>
                </a:solidFill>
              </a:rPr>
              <a:t>Inspects</a:t>
            </a:r>
            <a:endParaRPr lang="en-ZA" sz="1800" dirty="0">
              <a:solidFill>
                <a:srgbClr val="86AA6D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5423516" y="4810945"/>
            <a:ext cx="1642967" cy="18688"/>
          </a:xfrm>
          <a:prstGeom prst="straightConnector1">
            <a:avLst/>
          </a:prstGeom>
          <a:ln w="57150">
            <a:solidFill>
              <a:srgbClr val="2072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775850" y="4312882"/>
            <a:ext cx="151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dirty="0" smtClean="0">
                <a:solidFill>
                  <a:srgbClr val="207288"/>
                </a:solidFill>
              </a:rPr>
              <a:t>Reports</a:t>
            </a:r>
            <a:endParaRPr lang="en-ZA" sz="1800" dirty="0">
              <a:solidFill>
                <a:srgbClr val="2072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79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7" grpId="0"/>
      <p:bldP spid="40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4589" y="288758"/>
            <a:ext cx="8556513" cy="1680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ZA" sz="5400" b="1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WSTF side</a:t>
            </a:r>
            <a:r>
              <a:rPr lang="en-ZA" sz="4800" b="1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/>
            </a:r>
            <a:br>
              <a:rPr lang="en-ZA" sz="4800" b="1" dirty="0" smtClean="0">
                <a:solidFill>
                  <a:schemeClr val="accent1"/>
                </a:solidFill>
                <a:latin typeface="GillSans" panose="020B0602020204020204" pitchFamily="34" charset="0"/>
              </a:rPr>
            </a:br>
            <a:endParaRPr lang="en-ZA" sz="4800" b="1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828506"/>
              </p:ext>
            </p:extLst>
          </p:nvPr>
        </p:nvGraphicFramePr>
        <p:xfrm>
          <a:off x="599917" y="1553114"/>
          <a:ext cx="7805856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01952"/>
                <a:gridCol w="2601952"/>
                <a:gridCol w="2601952"/>
              </a:tblGrid>
              <a:tr h="843394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Programme Manager and officer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CRM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Technical Advisor</a:t>
                      </a:r>
                    </a:p>
                  </a:txBody>
                  <a:tcPr/>
                </a:tc>
              </a:tr>
              <a:tr h="234276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I</a:t>
                      </a:r>
                      <a:r>
                        <a:rPr lang="en-ZA" baseline="0" dirty="0" smtClean="0"/>
                        <a:t>s in</a:t>
                      </a:r>
                      <a:r>
                        <a:rPr lang="en-ZA" dirty="0" smtClean="0"/>
                        <a:t> charge of the overall UBSUP implementation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Approvals</a:t>
                      </a:r>
                      <a:r>
                        <a:rPr lang="en-ZA" baseline="0" dirty="0" smtClean="0"/>
                        <a:t> and official communication with the WSP</a:t>
                      </a: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Is the communication link between the WSP and the WSTF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Continuous consultations with the WSP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Support the</a:t>
                      </a:r>
                      <a:r>
                        <a:rPr lang="en-ZA" baseline="0" dirty="0" smtClean="0"/>
                        <a:t> WSP in implementing the DTF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Progress report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Support</a:t>
                      </a:r>
                      <a:r>
                        <a:rPr lang="en-ZA" baseline="0" dirty="0" smtClean="0"/>
                        <a:t> the WSP technically (on demand) in implementing the DTF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Quality checks</a:t>
                      </a:r>
                      <a:endParaRPr lang="en-ZA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6928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4590" y="288759"/>
            <a:ext cx="8470232" cy="1267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ZA" sz="5900" b="1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Contractor side</a:t>
            </a:r>
            <a:r>
              <a:rPr lang="en-ZA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  <a:t/>
            </a:r>
            <a:br>
              <a:rPr lang="en-ZA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</a:br>
            <a:endParaRPr lang="en-ZA" sz="4800" b="1" dirty="0">
              <a:solidFill>
                <a:schemeClr val="tx1">
                  <a:lumMod val="50000"/>
                  <a:lumOff val="50000"/>
                </a:schemeClr>
              </a:solidFill>
              <a:latin typeface="GillSans" panose="020B0602020204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09212"/>
              </p:ext>
            </p:extLst>
          </p:nvPr>
        </p:nvGraphicFramePr>
        <p:xfrm>
          <a:off x="751825" y="1118220"/>
          <a:ext cx="7652086" cy="450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043"/>
                <a:gridCol w="3826043"/>
              </a:tblGrid>
              <a:tr h="572056"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/>
                        <a:t>Contractor</a:t>
                      </a:r>
                      <a:endParaRPr lang="en-Z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/>
                        <a:t>Site agent</a:t>
                      </a:r>
                      <a:endParaRPr lang="en-ZA" sz="2800" dirty="0"/>
                    </a:p>
                  </a:txBody>
                  <a:tcPr anchor="ctr"/>
                </a:tc>
              </a:tr>
              <a:tr h="572056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Overall responsibility for </a:t>
                      </a:r>
                      <a:r>
                        <a:rPr lang="en-ZA" b="1" dirty="0" smtClean="0"/>
                        <a:t>planning</a:t>
                      </a:r>
                      <a:r>
                        <a:rPr lang="en-ZA" dirty="0" smtClean="0"/>
                        <a:t>, </a:t>
                      </a:r>
                      <a:r>
                        <a:rPr lang="en-ZA" b="1" dirty="0" smtClean="0"/>
                        <a:t>coordinating</a:t>
                      </a:r>
                      <a:r>
                        <a:rPr lang="en-ZA" baseline="0" dirty="0" smtClean="0"/>
                        <a:t> and </a:t>
                      </a:r>
                      <a:r>
                        <a:rPr lang="en-ZA" b="1" baseline="0" dirty="0" smtClean="0"/>
                        <a:t>supervising</a:t>
                      </a:r>
                      <a:r>
                        <a:rPr lang="en-ZA" baseline="0" dirty="0" smtClean="0"/>
                        <a:t> the construction project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Is in charge of preparing a </a:t>
                      </a:r>
                      <a:r>
                        <a:rPr lang="en-ZA" b="1" baseline="0" dirty="0" smtClean="0"/>
                        <a:t>work schedule</a:t>
                      </a:r>
                      <a:r>
                        <a:rPr lang="en-ZA" baseline="0" dirty="0" smtClean="0"/>
                        <a:t>, </a:t>
                      </a:r>
                      <a:r>
                        <a:rPr lang="en-ZA" b="1" baseline="0" dirty="0" smtClean="0"/>
                        <a:t>procuring material</a:t>
                      </a:r>
                      <a:r>
                        <a:rPr lang="en-ZA" baseline="0" dirty="0" smtClean="0"/>
                        <a:t>, and hire </a:t>
                      </a:r>
                      <a:r>
                        <a:rPr lang="en-ZA" b="1" baseline="0" dirty="0" smtClean="0"/>
                        <a:t>specialised staff </a:t>
                      </a:r>
                      <a:r>
                        <a:rPr lang="en-ZA" baseline="0" dirty="0" smtClean="0"/>
                        <a:t>to carry out the project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Must ensure that the project adheres to </a:t>
                      </a:r>
                      <a:r>
                        <a:rPr lang="en-ZA" b="1" baseline="0" dirty="0" smtClean="0"/>
                        <a:t>local regulation</a:t>
                      </a:r>
                      <a:r>
                        <a:rPr lang="en-ZA" baseline="0" dirty="0" smtClean="0"/>
                        <a:t>, including safety and building codes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Is responsible for responding to </a:t>
                      </a:r>
                      <a:r>
                        <a:rPr lang="en-ZA" b="1" baseline="0" dirty="0" smtClean="0"/>
                        <a:t>emergencies</a:t>
                      </a:r>
                      <a:r>
                        <a:rPr lang="en-ZA" baseline="0" dirty="0" smtClean="0"/>
                        <a:t>, </a:t>
                      </a:r>
                      <a:r>
                        <a:rPr lang="en-ZA" b="1" baseline="0" dirty="0" smtClean="0"/>
                        <a:t>incidental problems </a:t>
                      </a:r>
                      <a:r>
                        <a:rPr lang="en-ZA" baseline="0" dirty="0" smtClean="0"/>
                        <a:t>and </a:t>
                      </a:r>
                      <a:r>
                        <a:rPr lang="en-ZA" b="1" baseline="0" dirty="0" smtClean="0"/>
                        <a:t>delays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="1" dirty="0" smtClean="0"/>
                        <a:t>Works alongside the contractor</a:t>
                      </a:r>
                      <a:r>
                        <a:rPr lang="en-ZA" b="1" baseline="0" dirty="0"/>
                        <a:t> </a:t>
                      </a:r>
                      <a:r>
                        <a:rPr lang="en-ZA" baseline="0" dirty="0" smtClean="0"/>
                        <a:t>to make sure the project is carried out on schedule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Is responsible for all </a:t>
                      </a:r>
                      <a:r>
                        <a:rPr lang="en-ZA" b="1" baseline="0" dirty="0" smtClean="0"/>
                        <a:t>on-site activities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Must regularly </a:t>
                      </a:r>
                      <a:r>
                        <a:rPr lang="en-ZA" b="1" baseline="0" dirty="0" smtClean="0"/>
                        <a:t>test materials and machinery </a:t>
                      </a:r>
                      <a:r>
                        <a:rPr lang="en-ZA" baseline="0" dirty="0" smtClean="0"/>
                        <a:t>to ensure they are working efficiently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Must keep accurate </a:t>
                      </a:r>
                      <a:r>
                        <a:rPr lang="en-ZA" b="1" baseline="0" dirty="0" smtClean="0"/>
                        <a:t>records of work progress</a:t>
                      </a:r>
                      <a:r>
                        <a:rPr lang="en-ZA" baseline="0" dirty="0" smtClean="0"/>
                        <a:t> for daily report to the client (WSP)</a:t>
                      </a:r>
                      <a:endParaRPr lang="en-ZA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123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4589" y="288758"/>
            <a:ext cx="8556513" cy="1680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ZA" sz="5400" b="1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WSP side</a:t>
            </a:r>
            <a:r>
              <a:rPr lang="en-ZA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  <a:t/>
            </a:r>
            <a:br>
              <a:rPr lang="en-ZA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</a:br>
            <a:endParaRPr lang="en-ZA" sz="4800" b="1" dirty="0">
              <a:solidFill>
                <a:schemeClr val="tx1">
                  <a:lumMod val="50000"/>
                  <a:lumOff val="50000"/>
                </a:schemeClr>
              </a:solidFill>
              <a:latin typeface="GillSans" panose="020B0602020204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37585"/>
              </p:ext>
            </p:extLst>
          </p:nvPr>
        </p:nvGraphicFramePr>
        <p:xfrm>
          <a:off x="529390" y="1605548"/>
          <a:ext cx="8251713" cy="31569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50571"/>
                <a:gridCol w="2750571"/>
                <a:gridCol w="2750571"/>
              </a:tblGrid>
              <a:tr h="8709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Managing</a:t>
                      </a:r>
                      <a:r>
                        <a:rPr lang="en-ZA" sz="2400" baseline="0" dirty="0" smtClean="0"/>
                        <a:t> Director</a:t>
                      </a:r>
                      <a:endParaRPr lang="en-Z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Resident Engineer</a:t>
                      </a:r>
                    </a:p>
                    <a:p>
                      <a:r>
                        <a:rPr lang="en-ZA" sz="2400" dirty="0" smtClean="0"/>
                        <a:t>(Project Manager)</a:t>
                      </a:r>
                      <a:endParaRPr lang="en-Z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Inspector of Work</a:t>
                      </a:r>
                      <a:endParaRPr lang="en-ZA" sz="2400" dirty="0"/>
                    </a:p>
                  </a:txBody>
                  <a:tcPr anchor="ctr"/>
                </a:tc>
              </a:tr>
              <a:tr h="21289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Is</a:t>
                      </a:r>
                      <a:r>
                        <a:rPr lang="en-ZA" baseline="0" dirty="0" smtClean="0"/>
                        <a:t> responsible of the successful implementation of the DTF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In charge of the DTF</a:t>
                      </a:r>
                      <a:r>
                        <a:rPr lang="en-ZA" baseline="0" dirty="0" smtClean="0"/>
                        <a:t> implementation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Supervises the work of the contractor: issue instructions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Communicate any change </a:t>
                      </a:r>
                      <a:r>
                        <a:rPr lang="en-ZA" baseline="0" smtClean="0"/>
                        <a:t>of scope</a:t>
                      </a:r>
                      <a:endParaRPr lang="en-ZA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Reports to the WSTF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Inspects the work of the contractor</a:t>
                      </a:r>
                      <a:r>
                        <a:rPr lang="en-ZA" baseline="0" dirty="0" smtClean="0"/>
                        <a:t> on a daily basis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Plays a key role in quality control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Reports to the Project Manager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753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5357</TotalTime>
  <Words>262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GillSans</vt:lpstr>
      <vt:lpstr>Office Theme</vt:lpstr>
      <vt:lpstr>DTF implementation Roles and responsibilities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Alexandra</cp:lastModifiedBy>
  <cp:revision>327</cp:revision>
  <cp:lastPrinted>2017-02-06T05:51:07Z</cp:lastPrinted>
  <dcterms:created xsi:type="dcterms:W3CDTF">2013-09-05T11:54:56Z</dcterms:created>
  <dcterms:modified xsi:type="dcterms:W3CDTF">2017-03-24T09:25:01Z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227512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